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268" r:id="rId2"/>
    <p:sldId id="272" r:id="rId3"/>
    <p:sldId id="273" r:id="rId4"/>
    <p:sldId id="274" r:id="rId5"/>
    <p:sldId id="275" r:id="rId6"/>
    <p:sldId id="276" r:id="rId7"/>
    <p:sldId id="284" r:id="rId8"/>
    <p:sldId id="278" r:id="rId9"/>
    <p:sldId id="279" r:id="rId10"/>
    <p:sldId id="285" r:id="rId11"/>
    <p:sldId id="286" r:id="rId12"/>
    <p:sldId id="289" r:id="rId13"/>
    <p:sldId id="288" r:id="rId14"/>
    <p:sldId id="294" r:id="rId15"/>
    <p:sldId id="293" r:id="rId16"/>
    <p:sldId id="290" r:id="rId17"/>
    <p:sldId id="291" r:id="rId18"/>
    <p:sldId id="292" r:id="rId19"/>
    <p:sldId id="282" r:id="rId20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2BB"/>
    <a:srgbClr val="FFFFFF"/>
    <a:srgbClr val="E6E6E6"/>
    <a:srgbClr val="DDDEE3"/>
    <a:srgbClr val="898F9C"/>
    <a:srgbClr val="575D6A"/>
    <a:srgbClr val="5890FF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64" autoAdjust="0"/>
    <p:restoredTop sz="91421" autoAdjust="0"/>
  </p:normalViewPr>
  <p:slideViewPr>
    <p:cSldViewPr snapToGrid="0" snapToObjects="1" showGuides="1">
      <p:cViewPr>
        <p:scale>
          <a:sx n="71" d="100"/>
          <a:sy n="71" d="100"/>
        </p:scale>
        <p:origin x="2600" y="936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04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8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1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2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6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7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1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084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60385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335580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stiti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715000"/>
            <a:ext cx="21336000" cy="22860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>
              <a:defRPr sz="12000" b="0" i="0">
                <a:solidFill>
                  <a:schemeClr val="tx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93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  <p:pic>
        <p:nvPicPr>
          <p:cNvPr id="4" name="Picture 3" descr="Wordmark-Cover.pdf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34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52" r:id="rId4"/>
    <p:sldLayoutId id="2147483660" r:id="rId5"/>
    <p:sldLayoutId id="2147483661" r:id="rId6"/>
    <p:sldLayoutId id="2147483667" r:id="rId7"/>
  </p:sldLayoutIdLst>
  <p:transition spd="med"/>
  <p:txStyles>
    <p:titleStyle>
      <a:lvl1pPr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 eaLnBrk="1" hangingPunct="1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 eaLnBrk="1" hangingPunct="1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 eaLnBrk="1" hangingPunct="1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Payment 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David Chi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2016-07-18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91" y="4136351"/>
            <a:ext cx="8783782" cy="4708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All Cycle Times tested using all combinations of parameters.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N: 100, 500, 1000, 2000, 4000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d: 4</a:t>
            </a:r>
          </a:p>
          <a:p>
            <a:pPr marL="1836738" indent="-45878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0.001, 0.005, </a:t>
            </a:r>
            <a:r>
              <a:rPr lang="pt-BR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0.01, 0.1, 0.2, 0.3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Combination with lowest test MSE identified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for each Cycle Time.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612" y="1222580"/>
            <a:ext cx="10620087" cy="121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33" y="3277368"/>
            <a:ext cx="17551634" cy="3919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3277369"/>
            <a:ext cx="5714231" cy="18281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Combination with lowest test MSE identified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for each Cycle Time.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98578" y="8584998"/>
                <a:ext cx="5462265" cy="16635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l" rt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 </m:t>
                      </m:r>
                      <m:f>
                        <m:fPr>
                          <m:ctrlPr>
                            <a:rPr kumimoji="0" lang="bg-BG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1</m:t>
                          </m:r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𝑖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=1</m:t>
                          </m:r>
                        </m:sub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is-I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Arial" charset="0"/>
                                  <a:cs typeface="Arial" charset="0"/>
                                  <a:sym typeface="Vista Sans OT Medium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s-IS" sz="36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is-IS" sz="36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  <a:ea typeface="Arial" charset="0"/>
                                              <a:cs typeface="Arial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Arial" charset="0"/>
                                  <a:cs typeface="Arial" charset="0"/>
                                  <a:sym typeface="Vista Sans OT Medium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8584998"/>
                <a:ext cx="5462265" cy="16635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022608" y="7975600"/>
            <a:ext cx="7958666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Quality of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fit: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98578" y="10841491"/>
                <a:ext cx="2915926" cy="6812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𝑅𝑀𝑆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radPr>
                        <m:deg/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10841491"/>
                <a:ext cx="2915926" cy="6812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498578" y="12183461"/>
                <a:ext cx="7006726" cy="6093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𝑋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Vista Sans OT Medium"/>
                            </a:rPr>
                            <m:t>±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Vista Sans OT Medium"/>
                            </a:rPr>
                            <m:t>𝑌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=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𝑋</m:t>
                          </m:r>
                        </m:e>
                      </m:d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+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charset="0"/>
                          <a:ea typeface="Arial" charset="0"/>
                          <a:cs typeface="Arial" charset="0"/>
                          <a:sym typeface="Vista Sans OT Medium"/>
                        </a:rPr>
                        <m:t>𝑀𝑆𝐸</m:t>
                      </m:r>
                      <m:d>
                        <m:dPr>
                          <m:ctrlPr>
                            <a:rPr kumimoji="0" lang="is-I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charset="0"/>
                              <a:ea typeface="Arial" charset="0"/>
                              <a:cs typeface="Arial" charset="0"/>
                              <a:sym typeface="Vista Sans OT Medium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Vista Sans OT Medium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78" y="12183461"/>
                <a:ext cx="7006726" cy="6093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2208933" y="10720464"/>
            <a:ext cx="108712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Use root mean </a:t>
            </a: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square error (RMS)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to estimate confidence interval.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08933" y="12026495"/>
            <a:ext cx="97874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MSE for combination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of random variables is sum of individual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MSEs.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08933" y="8955099"/>
            <a:ext cx="108712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Mean square error (MSE) is a measure of how well the model matches the actual data.</a:t>
            </a:r>
          </a:p>
        </p:txBody>
      </p:sp>
    </p:spTree>
    <p:extLst>
      <p:ext uri="{BB962C8B-B14F-4D97-AF65-F5344CB8AC3E}">
        <p14:creationId xmlns:p14="http://schemas.microsoft.com/office/powerpoint/2010/main" val="5312596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77" y="3037647"/>
            <a:ext cx="13920707" cy="4515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836" y="3277369"/>
            <a:ext cx="5832764" cy="4265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RMS by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location in the invoice payment cycle.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As more steps are known and less steps are estimated the error in the forecast decreases.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7054" y="8696036"/>
            <a:ext cx="12047297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When forecasting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Payment Date from Invoice Date the RMS is 13.4 days.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When forecasting Payment Date from Approval Date the RMS is 3.7 days.</a:t>
            </a:r>
          </a:p>
        </p:txBody>
      </p:sp>
    </p:spTree>
    <p:extLst>
      <p:ext uri="{BB962C8B-B14F-4D97-AF65-F5344CB8AC3E}">
        <p14:creationId xmlns:p14="http://schemas.microsoft.com/office/powerpoint/2010/main" val="444911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6096" y="2329196"/>
            <a:ext cx="20380510" cy="8531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923925" marR="0" indent="-923925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Estimating Invoice Payment Date for unpaid invoices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Query all unpaid invoices with predictor values from Oracle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earliest cycle time (Invoice – Received) where it does not exist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Fill in missing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actual values with forecast results</a:t>
            </a:r>
          </a:p>
          <a:p>
            <a:pPr marL="2301875" lvl="1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Will use in subsequent cycle time forecasts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Forecast later cycle times in order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orecasted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cycle times to get estimated payment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date</a:t>
            </a:r>
          </a:p>
          <a:p>
            <a:pPr marL="2301875" lvl="1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 MSE to get confidence interval</a:t>
            </a:r>
          </a:p>
          <a:p>
            <a:pPr marL="1831975" marR="0" indent="-90805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Adjust Estimated Payment Date using Due Date</a:t>
            </a:r>
          </a:p>
          <a:p>
            <a:pPr marL="2301875" lvl="2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Due Date as earliest Estimated Payment Date; Do not forecast early payment</a:t>
            </a:r>
            <a:endParaRPr lang="en-US" sz="3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1831975" indent="-908050" algn="l" rtl="0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Write to table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XXFB.XXFB_SC_INV_ESTPAYDATE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301875" lvl="3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Include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actual estimate, adjusted estimate, confidence interval	</a:t>
            </a:r>
          </a:p>
          <a:p>
            <a:pPr marL="2301875" lvl="3" indent="-457200" algn="l" rtl="0" hangingPunct="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Include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metadata (model version, created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date, created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by)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 marL="1831975" indent="-908050" algn="l" rtl="0" hangingPunct="0">
              <a:buFontTx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Save previous estimates to XXFB.XXFB_SC_INV_ESTPAYDATE_ARCHIVE</a:t>
            </a:r>
          </a:p>
        </p:txBody>
      </p:sp>
    </p:spTree>
    <p:extLst>
      <p:ext uri="{BB962C8B-B14F-4D97-AF65-F5344CB8AC3E}">
        <p14:creationId xmlns:p14="http://schemas.microsoft.com/office/powerpoint/2010/main" val="1368200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Populating Estimated Payment 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33" y="4785783"/>
            <a:ext cx="16586382" cy="5362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3067" y="3645840"/>
            <a:ext cx="12192000" cy="7548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42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XXFB.XXFB_SC_INV_ESTPAYDATE table</a:t>
            </a:r>
            <a:endParaRPr lang="en-US" sz="4200" dirty="0"/>
          </a:p>
        </p:txBody>
      </p:sp>
      <p:sp>
        <p:nvSpPr>
          <p:cNvPr id="6" name="TextBox 5"/>
          <p:cNvSpPr txBox="1"/>
          <p:nvPr/>
        </p:nvSpPr>
        <p:spPr>
          <a:xfrm>
            <a:off x="8686801" y="10549466"/>
            <a:ext cx="12683066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Supplier Connect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tool can use 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INVOICE_ID and ESTIMATED_PAYMENT_DATE.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428578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521833" y="6042152"/>
            <a:ext cx="21340333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12000" b="1">
                <a:solidFill>
                  <a:srgbClr val="FFFFFF"/>
                </a:solidFill>
                <a:latin typeface="FreightSansLFPro-Semibold"/>
                <a:ea typeface="FreightSansLFPro-Semibold"/>
                <a:cs typeface="FreightSansLFPro-Semibold"/>
                <a:sym typeface="FreightSansLFPro-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2000" b="1" dirty="0" smtClean="0">
                <a:solidFill>
                  <a:srgbClr val="FFFFFF"/>
                </a:solidFill>
              </a:rPr>
              <a:t>Decision Tree Background</a:t>
            </a:r>
            <a:endParaRPr sz="1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746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953031" y="2414058"/>
                <a:ext cx="17013236" cy="5452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b="1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Methodology</a:t>
                </a:r>
                <a:r>
                  <a:rPr lang="en-US" sz="3600" b="1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:</a:t>
                </a:r>
                <a:r>
                  <a:rPr lang="en-US" sz="3600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 	Data set is recursively categorized based on the single factor that </a:t>
                </a:r>
                <a:r>
                  <a:rPr lang="en-US" sz="3600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		gives </a:t>
                </a:r>
                <a:r>
                  <a:rPr lang="en-US" sz="3600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the most Information Gain at each step</a:t>
                </a:r>
                <a:r>
                  <a:rPr lang="en-US" sz="3600" kern="1200" dirty="0" smtClean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.</a:t>
                </a: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endParaRPr lang="en-US" sz="3600" kern="1200" dirty="0" smtClean="0">
                  <a:gradFill>
                    <a:gsLst>
                      <a:gs pos="0">
                        <a:srgbClr val="373737"/>
                      </a:gs>
                      <a:gs pos="86000">
                        <a:srgbClr val="373737"/>
                      </a:gs>
                    </a:gsLst>
                    <a:lin ang="5400000" scaled="0"/>
                  </a:gradFill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kern="1200" dirty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𝐼𝑛𝑓𝑜𝐺𝑎𝑖𝑛</m:t>
                    </m:r>
                    <m:d>
                      <m:d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dPr>
                      <m:e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𝑇</m:t>
                        </m:r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,</m:t>
                        </m:r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𝑎</m:t>
                        </m:r>
                      </m:e>
                    </m:d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𝑖𝑛𝑖𝑡𝑖𝑎𝑙</m:t>
                        </m:r>
                      </m:sub>
                    </m:sSub>
                    <m:r>
                      <a:rPr lang="en-US" sz="3600" i="1" kern="1200" smtClean="0">
                        <a:gradFill>
                          <a:gsLst>
                            <a:gs pos="0">
                              <a:srgbClr val="373737"/>
                            </a:gs>
                            <a:gs pos="86000">
                              <a:srgbClr val="373737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ＭＳ Ｐゴシック" charset="0"/>
                        <a:cs typeface=""/>
                      </a:rPr>
                      <m:t>−</m:t>
                    </m:r>
                    <m:sSub>
                      <m:sSubPr>
                        <m:ctrlP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charset="0"/>
                            <a:ea typeface="ＭＳ Ｐゴシック" charset="0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 smtClean="0">
                            <a:gradFill>
                              <a:gsLst>
                                <a:gs pos="0">
                                  <a:srgbClr val="373737"/>
                                </a:gs>
                                <a:gs pos="86000">
                                  <a:srgbClr val="373737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  <a:ea typeface="ＭＳ Ｐゴシック" charset="0"/>
                            <a:cs typeface=""/>
                          </a:rPr>
                          <m:t>𝑓𝑖𝑛𝑎𝑙</m:t>
                        </m:r>
                      </m:sub>
                    </m:sSub>
                  </m:oMath>
                </a14:m>
                <a:endParaRPr lang="en-US" sz="3600" kern="1200" dirty="0" smtClean="0">
                  <a:gradFill>
                    <a:gsLst>
                      <a:gs pos="0">
                        <a:srgbClr val="373737"/>
                      </a:gs>
                      <a:gs pos="86000">
                        <a:srgbClr val="373737"/>
                      </a:gs>
                    </a:gsLst>
                    <a:lin ang="5400000" scaled="0"/>
                  </a:gradFill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kern="1200" dirty="0" smtClean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𝐼𝑛𝑓𝑜𝐺𝑎𝑖𝑛</m:t>
                    </m:r>
                    <m:d>
                      <m:d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d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𝑇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,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𝑎</m:t>
                        </m:r>
                      </m:e>
                    </m:d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=</m:t>
                    </m:r>
                    <m:sSub>
                      <m:sSub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𝑖𝑛𝑖𝑡𝑖𝑎𝑙</m:t>
                        </m:r>
                      </m:sub>
                    </m:sSub>
                    <m:r>
                      <a:rPr lang="en-US" sz="3600" i="1" kern="1200">
                        <a:solidFill>
                          <a:srgbClr val="373737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naryPr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𝜈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 ∈ </m:t>
                        </m:r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𝑣𝑎𝑙𝑠</m:t>
                        </m:r>
                        <m:d>
                          <m:dPr>
                            <m:ctrlP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"/>
                              </a:rPr>
                            </m:ctrlPr>
                          </m:dPr>
                          <m:e>
                            <m: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"/>
                              </a:rPr>
                              <m:t>𝑎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sz="3600" i="1" kern="1200">
                                <a:solidFill>
                                  <a:srgbClr val="373737"/>
                                </a:solidFill>
                                <a:latin typeface="Cambria Math" charset="0"/>
                                <a:ea typeface="ＭＳ Ｐゴシック" pitchFamily="34" charset="-128"/>
                                <a:cs typeface="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charset="0"/>
                                    <a:ea typeface="ＭＳ Ｐゴシック" pitchFamily="34" charset="-128"/>
                                    <a:cs typeface="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charset="0"/>
                                        <a:ea typeface="ＭＳ Ｐゴシック" pitchFamily="34" charset="-128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  <a:cs typeface="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3600" i="1" kern="1200">
                                        <a:solidFill>
                                          <a:srgbClr val="373737"/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34" charset="-128"/>
                                        <a:cs typeface=""/>
                                      </a:rPr>
                                      <m:t>𝜈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charset="0"/>
                                    <a:ea typeface="ＭＳ Ｐゴシック" pitchFamily="34" charset="-128"/>
                                    <a:cs typeface=""/>
                                  </a:rPr>
                                </m:ctrlPr>
                              </m:dPr>
                              <m:e>
                                <m:r>
                                  <a:rPr lang="en-US" sz="3600" i="1" kern="1200">
                                    <a:solidFill>
                                      <a:srgbClr val="373737"/>
                                    </a:solidFill>
                                    <a:latin typeface="Cambria Math" panose="02040503050406030204" pitchFamily="18" charset="0"/>
                                    <a:ea typeface="ＭＳ Ｐゴシック" pitchFamily="34" charset="-128"/>
                                    <a:cs typeface=""/>
                                  </a:rPr>
                                  <m:t>𝑆</m:t>
                                </m:r>
                              </m:e>
                            </m:d>
                          </m:den>
                        </m:f>
                      </m:e>
                    </m:nary>
                    <m:sSub>
                      <m:sSubPr>
                        <m:ctrlP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charset="0"/>
                            <a:ea typeface="ＭＳ Ｐゴシック" pitchFamily="34" charset="-128"/>
                            <a:cs typeface=""/>
                          </a:rPr>
                        </m:ctrlPr>
                      </m:sSubPr>
                      <m:e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𝐸𝑛𝑡𝑟𝑜𝑝𝑦</m:t>
                        </m:r>
                      </m:e>
                      <m:sub>
                        <m:r>
                          <a:rPr lang="en-US" sz="3600" i="1" kern="12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3600" kern="1200" dirty="0">
                    <a:gradFill>
                      <a:gsLst>
                        <a:gs pos="0">
                          <a:srgbClr val="373737"/>
                        </a:gs>
                        <a:gs pos="86000">
                          <a:srgbClr val="373737"/>
                        </a:gs>
                      </a:gsLst>
                      <a:lin ang="5400000" scaled="0"/>
                    </a:gradFill>
                    <a:latin typeface="Arial"/>
                    <a:ea typeface="ＭＳ Ｐゴシック" charset="0"/>
                    <a:cs typeface="ＭＳ Ｐゴシック" charset="0"/>
                  </a:rPr>
                  <a:t>	</a:t>
                </a: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kern="120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  <a:cs typeface=""/>
                        </a:rPr>
                        <m:t>𝐸𝑛𝑡𝑟𝑜𝑝𝑦</m:t>
                      </m:r>
                      <m:d>
                        <m:dPr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dPr>
                        <m:e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𝑆</m:t>
                          </m:r>
                        </m:e>
                      </m:d>
                      <m:r>
                        <a:rPr lang="en-US" sz="3600" i="1" kern="1200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  <a:cs typeface="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naryPr>
                        <m:sub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𝑖</m:t>
                          </m:r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=1</m:t>
                          </m:r>
                        </m:sub>
                        <m:sup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𝑐</m:t>
                          </m:r>
                        </m:sup>
                        <m:e>
                          <m: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  <a:cs typeface="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3600" i="1" kern="1200">
                              <a:solidFill>
                                <a:srgbClr val="373737"/>
                              </a:solidFill>
                              <a:latin typeface="Cambria Math" charset="0"/>
                              <a:ea typeface="ＭＳ Ｐゴシック" pitchFamily="34" charset="-128"/>
                              <a:cs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charset="0"/>
                                  <a:ea typeface="ＭＳ Ｐゴシック" pitchFamily="34" charset="-128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kern="1200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  <a:cs typeface="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600" kern="1200" dirty="0" smtClean="0">
                  <a:solidFill>
                    <a:srgbClr val="373737"/>
                  </a:solidFill>
                  <a:latin typeface="Arial" pitchFamily="34" charset="0"/>
                  <a:ea typeface="ＭＳ Ｐゴシック" pitchFamily="34" charset="-128"/>
                  <a:cs typeface=""/>
                </a:endParaRPr>
              </a:p>
              <a:p>
                <a:pPr marL="1828800" indent="-1828800" algn="l" defTabSz="912813" rtl="0" eaLnBrk="0" fontAlgn="base" hangingPunct="0">
                  <a:lnSpc>
                    <a:spcPct val="90000"/>
                  </a:lnSpc>
                  <a:spcAft>
                    <a:spcPts val="1200"/>
                  </a:spcAft>
                  <a:buClr>
                    <a:srgbClr val="22314E"/>
                  </a:buClr>
                  <a:buSzPct val="90000"/>
                  <a:tabLst>
                    <a:tab pos="1828800" algn="l"/>
                  </a:tabLst>
                </a:pPr>
                <a:r>
                  <a:rPr lang="en-US" sz="3600" i="1" kern="1200" dirty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		</a:t>
                </a:r>
                <a:r>
                  <a:rPr lang="en-US" sz="3600" i="1" kern="1200" dirty="0" smtClean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Entropy is a measure of how pure (homogenous) a data set is</a:t>
                </a:r>
                <a:r>
                  <a:rPr lang="en-US" sz="3600" i="1" kern="1200" dirty="0" smtClean="0">
                    <a:solidFill>
                      <a:srgbClr val="373737"/>
                    </a:solidFill>
                    <a:latin typeface="Arial" pitchFamily="34" charset="0"/>
                    <a:ea typeface="ＭＳ Ｐゴシック" pitchFamily="34" charset="-128"/>
                    <a:cs typeface=""/>
                  </a:rPr>
                  <a:t>.</a:t>
                </a:r>
                <a:endParaRPr lang="en-US" sz="3600" i="1" kern="1200" dirty="0">
                  <a:solidFill>
                    <a:srgbClr val="373737"/>
                  </a:solidFill>
                  <a:latin typeface="Arial" pitchFamily="34" charset="0"/>
                  <a:ea typeface="ＭＳ Ｐゴシック" pitchFamily="34" charset="-128"/>
                  <a:cs typeface="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31" y="2414058"/>
                <a:ext cx="17013236" cy="5452390"/>
              </a:xfrm>
              <a:prstGeom prst="rect">
                <a:avLst/>
              </a:prstGeom>
              <a:blipFill rotWithShape="0">
                <a:blip r:embed="rId3"/>
                <a:stretch>
                  <a:fillRect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634903" y="8808545"/>
            <a:ext cx="7876964" cy="3653381"/>
            <a:chOff x="6905836" y="9905163"/>
            <a:chExt cx="4496671" cy="2085582"/>
          </a:xfrm>
        </p:grpSpPr>
        <p:sp>
          <p:nvSpPr>
            <p:cNvPr id="75" name="Oval 74"/>
            <p:cNvSpPr/>
            <p:nvPr/>
          </p:nvSpPr>
          <p:spPr bwMode="auto">
            <a:xfrm>
              <a:off x="6905836" y="9990360"/>
              <a:ext cx="1863090" cy="186309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6" name="Diamond 75"/>
            <p:cNvSpPr/>
            <p:nvPr/>
          </p:nvSpPr>
          <p:spPr bwMode="auto">
            <a:xfrm>
              <a:off x="7251912" y="1022975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7" name="Diamond 76"/>
            <p:cNvSpPr/>
            <p:nvPr/>
          </p:nvSpPr>
          <p:spPr bwMode="auto">
            <a:xfrm>
              <a:off x="7655313" y="11197805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8" name="Diamond 77"/>
            <p:cNvSpPr/>
            <p:nvPr/>
          </p:nvSpPr>
          <p:spPr bwMode="auto">
            <a:xfrm>
              <a:off x="8347287" y="10443750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9" name="Diamond 78"/>
            <p:cNvSpPr/>
            <p:nvPr/>
          </p:nvSpPr>
          <p:spPr bwMode="auto">
            <a:xfrm>
              <a:off x="8133293" y="11248294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0" name="Diamond 79"/>
            <p:cNvSpPr/>
            <p:nvPr/>
          </p:nvSpPr>
          <p:spPr bwMode="auto">
            <a:xfrm>
              <a:off x="7037918" y="1074544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1" name="Diamond 80"/>
            <p:cNvSpPr/>
            <p:nvPr/>
          </p:nvSpPr>
          <p:spPr bwMode="auto">
            <a:xfrm>
              <a:off x="7144915" y="11154540"/>
              <a:ext cx="213994" cy="213994"/>
            </a:xfrm>
            <a:prstGeom prst="diamond">
              <a:avLst/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2" name="Cross 81"/>
            <p:cNvSpPr/>
            <p:nvPr/>
          </p:nvSpPr>
          <p:spPr bwMode="auto">
            <a:xfrm>
              <a:off x="7720795" y="10366968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3" name="Cross 82"/>
            <p:cNvSpPr/>
            <p:nvPr/>
          </p:nvSpPr>
          <p:spPr bwMode="auto">
            <a:xfrm>
              <a:off x="8028137" y="10715692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4" name="Cross 83"/>
            <p:cNvSpPr/>
            <p:nvPr/>
          </p:nvSpPr>
          <p:spPr bwMode="auto">
            <a:xfrm>
              <a:off x="7839826" y="11515115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5" name="Cross 84"/>
            <p:cNvSpPr/>
            <p:nvPr/>
          </p:nvSpPr>
          <p:spPr bwMode="auto">
            <a:xfrm>
              <a:off x="7510483" y="10820848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6" name="Cross 85"/>
            <p:cNvSpPr/>
            <p:nvPr/>
          </p:nvSpPr>
          <p:spPr bwMode="auto">
            <a:xfrm>
              <a:off x="8462761" y="11027215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7" name="Cross 86"/>
            <p:cNvSpPr/>
            <p:nvPr/>
          </p:nvSpPr>
          <p:spPr bwMode="auto">
            <a:xfrm>
              <a:off x="8105130" y="10183090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10404687" y="9905163"/>
              <a:ext cx="997820" cy="9978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10404687" y="10992925"/>
              <a:ext cx="997820" cy="99782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0" name="Diamond 89"/>
            <p:cNvSpPr/>
            <p:nvPr/>
          </p:nvSpPr>
          <p:spPr bwMode="auto">
            <a:xfrm>
              <a:off x="10796600" y="10015762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1" name="Diamond 90"/>
            <p:cNvSpPr/>
            <p:nvPr/>
          </p:nvSpPr>
          <p:spPr bwMode="auto">
            <a:xfrm>
              <a:off x="10849931" y="10353988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2" name="Diamond 91"/>
            <p:cNvSpPr/>
            <p:nvPr/>
          </p:nvSpPr>
          <p:spPr bwMode="auto">
            <a:xfrm>
              <a:off x="11063925" y="10229756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3" name="Diamond 92"/>
            <p:cNvSpPr/>
            <p:nvPr/>
          </p:nvSpPr>
          <p:spPr bwMode="auto">
            <a:xfrm>
              <a:off x="10925460" y="10633720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4" name="Diamond 93"/>
            <p:cNvSpPr/>
            <p:nvPr/>
          </p:nvSpPr>
          <p:spPr bwMode="auto">
            <a:xfrm>
              <a:off x="10485051" y="10293488"/>
              <a:ext cx="213994" cy="213994"/>
            </a:xfrm>
            <a:prstGeom prst="diamond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5" name="Diamond 94"/>
            <p:cNvSpPr/>
            <p:nvPr/>
          </p:nvSpPr>
          <p:spPr bwMode="auto">
            <a:xfrm>
              <a:off x="10582606" y="10529882"/>
              <a:ext cx="213994" cy="213994"/>
            </a:xfrm>
            <a:prstGeom prst="diamond">
              <a:avLst/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6" name="Cross 95"/>
            <p:cNvSpPr/>
            <p:nvPr/>
          </p:nvSpPr>
          <p:spPr bwMode="auto">
            <a:xfrm>
              <a:off x="11040786" y="11654877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7" name="Cross 96"/>
            <p:cNvSpPr/>
            <p:nvPr/>
          </p:nvSpPr>
          <p:spPr bwMode="auto">
            <a:xfrm>
              <a:off x="10887400" y="1109808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8" name="Cross 97"/>
            <p:cNvSpPr/>
            <p:nvPr/>
          </p:nvSpPr>
          <p:spPr bwMode="auto">
            <a:xfrm>
              <a:off x="10592048" y="11641154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99" name="Cross 98"/>
            <p:cNvSpPr/>
            <p:nvPr/>
          </p:nvSpPr>
          <p:spPr bwMode="auto">
            <a:xfrm>
              <a:off x="10561759" y="1118520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0" name="Cross 99"/>
            <p:cNvSpPr/>
            <p:nvPr/>
          </p:nvSpPr>
          <p:spPr bwMode="auto">
            <a:xfrm>
              <a:off x="10715148" y="11411799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007DC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1" name="Cross 100"/>
            <p:cNvSpPr/>
            <p:nvPr/>
          </p:nvSpPr>
          <p:spPr bwMode="auto">
            <a:xfrm>
              <a:off x="11139454" y="11355171"/>
              <a:ext cx="210312" cy="210312"/>
            </a:xfrm>
            <a:prstGeom prst="plus">
              <a:avLst>
                <a:gd name="adj" fmla="val 35115"/>
              </a:avLst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cxnSp>
          <p:nvCxnSpPr>
            <p:cNvPr id="102" name="Straight Arrow Connector 101"/>
            <p:cNvCxnSpPr>
              <a:stCxn id="77" idx="6"/>
              <a:endCxn id="91" idx="2"/>
            </p:cNvCxnSpPr>
            <p:nvPr/>
          </p:nvCxnSpPr>
          <p:spPr>
            <a:xfrm flipV="1">
              <a:off x="8768926" y="10404073"/>
              <a:ext cx="1635761" cy="517832"/>
            </a:xfrm>
            <a:prstGeom prst="straightConnector1">
              <a:avLst/>
            </a:prstGeom>
            <a:noFill/>
            <a:ln w="12700" cap="flat" cmpd="sng" algn="ctr">
              <a:solidFill>
                <a:srgbClr val="22314E">
                  <a:shade val="8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77" idx="6"/>
              <a:endCxn id="92" idx="2"/>
            </p:cNvCxnSpPr>
            <p:nvPr/>
          </p:nvCxnSpPr>
          <p:spPr>
            <a:xfrm>
              <a:off x="8768926" y="10921905"/>
              <a:ext cx="1635761" cy="569930"/>
            </a:xfrm>
            <a:prstGeom prst="straightConnector1">
              <a:avLst/>
            </a:prstGeom>
            <a:noFill/>
            <a:ln w="12700" cap="flat" cmpd="sng" algn="ctr">
              <a:solidFill>
                <a:srgbClr val="22314E">
                  <a:shade val="8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04" name="Cross 103"/>
            <p:cNvSpPr/>
            <p:nvPr/>
          </p:nvSpPr>
          <p:spPr bwMode="auto">
            <a:xfrm>
              <a:off x="9380754" y="11294677"/>
              <a:ext cx="339310" cy="339310"/>
            </a:xfrm>
            <a:prstGeom prst="plus">
              <a:avLst>
                <a:gd name="adj" fmla="val 35115"/>
              </a:avLst>
            </a:prstGeom>
            <a:solidFill>
              <a:srgbClr val="FFFFFF"/>
            </a:solidFill>
            <a:ln w="38100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5" name="Diamond 104"/>
            <p:cNvSpPr/>
            <p:nvPr/>
          </p:nvSpPr>
          <p:spPr bwMode="auto">
            <a:xfrm>
              <a:off x="9376378" y="10225900"/>
              <a:ext cx="338328" cy="338328"/>
            </a:xfrm>
            <a:prstGeom prst="diamond">
              <a:avLst/>
            </a:prstGeom>
            <a:solidFill>
              <a:srgbClr val="FFFFFF"/>
            </a:solidFill>
            <a:ln w="38100" cap="flat" cmpd="sng" algn="ctr">
              <a:solidFill>
                <a:srgbClr val="37373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3191647" y="10011821"/>
            <a:ext cx="2978629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2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High impurity initial state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978370" y="10011821"/>
            <a:ext cx="3657700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2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Low impurity final state using shape to predict color</a:t>
            </a:r>
          </a:p>
        </p:txBody>
      </p:sp>
    </p:spTree>
    <p:extLst>
      <p:ext uri="{BB962C8B-B14F-4D97-AF65-F5344CB8AC3E}">
        <p14:creationId xmlns:p14="http://schemas.microsoft.com/office/powerpoint/2010/main" val="1147828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030" y="2414059"/>
            <a:ext cx="142192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0" indent="-1828800"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  <a:tabLst>
                <a:tab pos="1828800" algn="l"/>
              </a:tabLst>
            </a:pPr>
            <a:r>
              <a:rPr lang="en-US" sz="3600" b="1" kern="120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Example</a:t>
            </a:r>
            <a:r>
              <a:rPr lang="en-US" sz="3600" b="1" kern="1200" dirty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3600" kern="1200" dirty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36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Predicting survival rates of passengers on the </a:t>
            </a:r>
            <a:r>
              <a:rPr lang="en-US" sz="3600" kern="120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Titanic</a:t>
            </a:r>
            <a:r>
              <a:rPr lang="en-US" sz="3600" kern="120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 pitchFamily="34" charset="0"/>
                <a:ea typeface="ＭＳ Ｐゴシック" charset="0"/>
                <a:cs typeface="ＭＳ Ｐゴシック" charset="0"/>
              </a:rPr>
              <a:t>.</a:t>
            </a:r>
            <a:r>
              <a:rPr lang="en-US" sz="3600" b="1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	</a:t>
            </a:r>
          </a:p>
        </p:txBody>
      </p:sp>
      <p:pic>
        <p:nvPicPr>
          <p:cNvPr id="43" name="Picture 42" descr="http://upload.wikimedia.org/wikipedia/commons/f/f3/CART_tree_titanic_survivor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t="10229" r="12898" b="8536"/>
          <a:stretch/>
        </p:blipFill>
        <p:spPr bwMode="auto">
          <a:xfrm>
            <a:off x="5241711" y="3854755"/>
            <a:ext cx="7593756" cy="75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3395111" y="9421527"/>
            <a:ext cx="5214621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813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22314E"/>
              </a:buClr>
              <a:buSzPct val="90000"/>
            </a:pPr>
            <a:r>
              <a:rPr lang="en-US" sz="3600" kern="1200" dirty="0" smtClean="0">
                <a:gradFill>
                  <a:gsLst>
                    <a:gs pos="0">
                      <a:srgbClr val="373737"/>
                    </a:gs>
                    <a:gs pos="86000">
                      <a:srgbClr val="373737"/>
                    </a:gs>
                  </a:gsLst>
                  <a:lin ang="5400000" scaled="0"/>
                </a:gradFill>
                <a:latin typeface="Arial"/>
                <a:ea typeface="ＭＳ Ｐゴシック" charset="0"/>
                <a:cs typeface="ＭＳ Ｐゴシック" charset="0"/>
              </a:rPr>
              <a:t>Numbers below leaves are probability of survival and percentage of observations in leaf.</a:t>
            </a:r>
          </a:p>
        </p:txBody>
      </p:sp>
    </p:spTree>
    <p:extLst>
      <p:ext uri="{BB962C8B-B14F-4D97-AF65-F5344CB8AC3E}">
        <p14:creationId xmlns:p14="http://schemas.microsoft.com/office/powerpoint/2010/main" val="1498912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351" y="2240075"/>
            <a:ext cx="15985067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Decision Tree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is a good fit for predicting Payment Dates because we have a mix of continuous and 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categorical parameters.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3854450"/>
            <a:ext cx="5711953" cy="87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2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Decision Tree background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0367" y="2165957"/>
            <a:ext cx="16557100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 latinLnBrk="1" hangingPunct="0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Simple Decision Tree using most important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predictors </a:t>
            </a:r>
            <a:r>
              <a:rPr lang="en-US" sz="36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estimating Cycle Time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67" y="3202483"/>
            <a:ext cx="16414654" cy="10210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78636" y="3323047"/>
            <a:ext cx="64554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ORG_ID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INVOICE_AMOUNT_USD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PAYMENT_METHOD_CODE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500" dirty="0" smtClean="0"/>
              <a:t>CNT_VENDOR</a:t>
            </a:r>
            <a:endParaRPr lang="en-US" sz="3500" dirty="0"/>
          </a:p>
        </p:txBody>
      </p:sp>
      <p:sp>
        <p:nvSpPr>
          <p:cNvPr id="5" name="Rectangle 4"/>
          <p:cNvSpPr/>
          <p:nvPr/>
        </p:nvSpPr>
        <p:spPr>
          <a:xfrm>
            <a:off x="17678636" y="5997458"/>
            <a:ext cx="605918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err="1"/>
              <a:t>tree.invoice</a:t>
            </a:r>
            <a:r>
              <a:rPr lang="en-US" sz="1800" dirty="0"/>
              <a:t>=tree(CYCLE_TIME~ORG_ID+INVOICE_AMOUNT_USD+PAYMENT_METHOD_CODE+CNT_VENDOR,ml_data, subset=train, control=</a:t>
            </a:r>
            <a:r>
              <a:rPr lang="en-US" sz="1800" dirty="0" err="1"/>
              <a:t>tree.control</a:t>
            </a:r>
            <a:r>
              <a:rPr lang="en-US" sz="1800" dirty="0"/>
              <a:t>(</a:t>
            </a:r>
            <a:r>
              <a:rPr lang="en-US" sz="1800" dirty="0" err="1"/>
              <a:t>nrow</a:t>
            </a:r>
            <a:r>
              <a:rPr lang="en-US" sz="1800" dirty="0"/>
              <a:t>(</a:t>
            </a:r>
            <a:r>
              <a:rPr lang="en-US" sz="1800" dirty="0" err="1"/>
              <a:t>ml_data</a:t>
            </a:r>
            <a:r>
              <a:rPr lang="en-US" sz="1800" dirty="0"/>
              <a:t>)/2, </a:t>
            </a:r>
            <a:r>
              <a:rPr lang="en-US" sz="1800" dirty="0" err="1"/>
              <a:t>mincut</a:t>
            </a:r>
            <a:r>
              <a:rPr lang="en-US" sz="1800" dirty="0"/>
              <a:t> = 5, </a:t>
            </a:r>
            <a:r>
              <a:rPr lang="en-US" sz="1800" dirty="0" err="1"/>
              <a:t>minsize</a:t>
            </a:r>
            <a:r>
              <a:rPr lang="en-US" sz="1800" dirty="0"/>
              <a:t> = 10, </a:t>
            </a:r>
            <a:r>
              <a:rPr lang="en-US" sz="1800" dirty="0" err="1"/>
              <a:t>mindev</a:t>
            </a:r>
            <a:r>
              <a:rPr lang="en-US" sz="1800" dirty="0"/>
              <a:t> = 0.001))</a:t>
            </a:r>
          </a:p>
        </p:txBody>
      </p:sp>
    </p:spTree>
    <p:extLst>
      <p:ext uri="{BB962C8B-B14F-4D97-AF65-F5344CB8AC3E}">
        <p14:creationId xmlns:p14="http://schemas.microsoft.com/office/powerpoint/2010/main" val="1385985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 smtClean="0"/>
              <a:t>Outline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4204" y="2264007"/>
            <a:ext cx="18712787" cy="6490526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Invoice Payment Cycle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Forecasting Future Payment Date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Populating Data for Supplier Collaboration </a:t>
            </a:r>
            <a:r>
              <a:rPr lang="en-US" dirty="0" smtClean="0"/>
              <a:t>tool</a:t>
            </a:r>
          </a:p>
          <a:p>
            <a:pPr marL="1143000" indent="-1143000">
              <a:buFont typeface="+mj-lt"/>
              <a:buAutoNum type="arabicPeriod"/>
            </a:pPr>
            <a:r>
              <a:rPr lang="en-US" dirty="0" smtClean="0"/>
              <a:t>Supplement: Decision Tree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88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r>
              <a:rPr lang="en-US" sz="8000" dirty="0"/>
              <a:t>Invoice </a:t>
            </a:r>
            <a:r>
              <a:rPr lang="en-US" sz="8000" dirty="0" smtClean="0"/>
              <a:t>Payment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33" y="2745140"/>
            <a:ext cx="200152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399" y="1901787"/>
            <a:ext cx="1769165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Invoice payment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follows 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 multi-step process.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399" y="6881543"/>
            <a:ext cx="820972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Median cycle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times for each step (days):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32" y="7788729"/>
            <a:ext cx="20015201" cy="214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41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7121809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Any given invoice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will have data up to the last step it has completed.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 payment date based on existing data.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5416" y="4166717"/>
            <a:ext cx="8432088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Sample Data: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16" y="5190742"/>
            <a:ext cx="21674065" cy="3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4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Forecasting Future Payment </a:t>
            </a:r>
            <a:r>
              <a:rPr lang="en-US" sz="8000" dirty="0" smtClean="0"/>
              <a:t>Date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5416" y="2404329"/>
            <a:ext cx="18858534" cy="121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Zeroth-order forecast: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Take the last milestone completed and add the median times for the remaining steps.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4291332"/>
            <a:ext cx="23677550" cy="3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4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351" y="1877202"/>
            <a:ext cx="18858534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other invoice data to more accurately predict each cycle time.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9023967" y="3585881"/>
            <a:ext cx="591671" cy="8635017"/>
          </a:xfrm>
          <a:prstGeom prst="righ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28" name="Straight Connector 27"/>
          <p:cNvCxnSpPr>
            <a:stCxn id="10" idx="1"/>
            <a:endCxn id="11" idx="2"/>
          </p:cNvCxnSpPr>
          <p:nvPr/>
        </p:nvCxnSpPr>
        <p:spPr>
          <a:xfrm flipV="1">
            <a:off x="9615638" y="5671361"/>
            <a:ext cx="3457203" cy="223202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0" idx="1"/>
            <a:endCxn id="12" idx="2"/>
          </p:cNvCxnSpPr>
          <p:nvPr/>
        </p:nvCxnSpPr>
        <p:spPr>
          <a:xfrm flipV="1">
            <a:off x="9615638" y="6231723"/>
            <a:ext cx="3452760" cy="167166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10" idx="1"/>
            <a:endCxn id="13" idx="2"/>
          </p:cNvCxnSpPr>
          <p:nvPr/>
        </p:nvCxnSpPr>
        <p:spPr>
          <a:xfrm flipV="1">
            <a:off x="9615638" y="6782983"/>
            <a:ext cx="3451465" cy="112040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10" idx="1"/>
            <a:endCxn id="14" idx="2"/>
          </p:cNvCxnSpPr>
          <p:nvPr/>
        </p:nvCxnSpPr>
        <p:spPr>
          <a:xfrm flipV="1">
            <a:off x="9615638" y="7343345"/>
            <a:ext cx="3458499" cy="560045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10" idx="1"/>
            <a:endCxn id="15" idx="2"/>
          </p:cNvCxnSpPr>
          <p:nvPr/>
        </p:nvCxnSpPr>
        <p:spPr>
          <a:xfrm>
            <a:off x="9615638" y="7903390"/>
            <a:ext cx="3462718" cy="31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/>
          <p:cNvCxnSpPr>
            <a:stCxn id="10" idx="1"/>
            <a:endCxn id="16" idx="2"/>
          </p:cNvCxnSpPr>
          <p:nvPr/>
        </p:nvCxnSpPr>
        <p:spPr>
          <a:xfrm>
            <a:off x="9615638" y="7903390"/>
            <a:ext cx="3458275" cy="56067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10" idx="1"/>
            <a:endCxn id="17" idx="2"/>
          </p:cNvCxnSpPr>
          <p:nvPr/>
        </p:nvCxnSpPr>
        <p:spPr>
          <a:xfrm>
            <a:off x="9615638" y="7903390"/>
            <a:ext cx="3456980" cy="111193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10" idx="1"/>
            <a:endCxn id="18" idx="2"/>
          </p:cNvCxnSpPr>
          <p:nvPr/>
        </p:nvCxnSpPr>
        <p:spPr>
          <a:xfrm>
            <a:off x="9615638" y="7903390"/>
            <a:ext cx="3464014" cy="167230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1"/>
            <a:endCxn id="19" idx="2"/>
          </p:cNvCxnSpPr>
          <p:nvPr/>
        </p:nvCxnSpPr>
        <p:spPr>
          <a:xfrm>
            <a:off x="9615638" y="7903390"/>
            <a:ext cx="3458275" cy="2248188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" name="Group 45"/>
          <p:cNvGrpSpPr/>
          <p:nvPr/>
        </p:nvGrpSpPr>
        <p:grpSpPr>
          <a:xfrm>
            <a:off x="13050472" y="4774440"/>
            <a:ext cx="6868086" cy="5670574"/>
            <a:chOff x="12686411" y="4720642"/>
            <a:chExt cx="6868086" cy="5670574"/>
          </a:xfrm>
        </p:grpSpPr>
        <p:sp>
          <p:nvSpPr>
            <p:cNvPr id="11" name="Oval 10"/>
            <p:cNvSpPr/>
            <p:nvPr/>
          </p:nvSpPr>
          <p:spPr>
            <a:xfrm>
              <a:off x="12708780" y="547412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2704337" y="603448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2703042" y="6585749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2710076" y="7146111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714295" y="7706473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2709852" y="826683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708557" y="8818095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2715591" y="9378457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2709852" y="9954344"/>
              <a:ext cx="286871" cy="2868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6411" y="4720642"/>
              <a:ext cx="6868086" cy="5670574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49" y="3129443"/>
            <a:ext cx="7715597" cy="909145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1136351" y="11132231"/>
            <a:ext cx="7669832" cy="2369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 predictors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with high number of levels, convert to number of invoices per year.</a:t>
            </a:r>
          </a:p>
          <a:p>
            <a:pPr marL="923925" lvl="2" indent="0" algn="l" rtl="0" hangingPunct="0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places levels with similar number of invoices processed close to each other on a continuous scale.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80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 smtClean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68351" y="1974186"/>
            <a:ext cx="18434246" cy="9479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For predictors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 with high number of levels, convert to number of invoices per year.</a:t>
            </a:r>
          </a:p>
          <a:p>
            <a:pPr marL="923925" lvl="2" indent="0" algn="l" rtl="0" hangingPunct="0"/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This places levels with similar number of invoices processed close to each other on a continuous scale.</a:t>
            </a:r>
            <a:endParaRPr 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47" y="4098921"/>
            <a:ext cx="6408529" cy="6819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351" y="4294985"/>
            <a:ext cx="7749915" cy="1895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Example: Suppliers</a:t>
            </a: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24,000 Levels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Convert Supplier to </a:t>
            </a:r>
          </a:p>
          <a:p>
            <a:pPr marL="461963" marR="0" indent="-461963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Count of Invoice ID for Supplier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668" y="4098921"/>
            <a:ext cx="11505008" cy="68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61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954" y="1986738"/>
            <a:ext cx="19094823" cy="105259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742950" marR="0" lvl="0" indent="-74295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Methodology for Modeling Cycle Time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Read invoice data into R.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Prepare data</a:t>
            </a:r>
          </a:p>
          <a:p>
            <a:pPr marL="2809875" lvl="3" indent="-6937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rows that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do not have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 for the Cycle Time being modeled. </a:t>
            </a:r>
          </a:p>
          <a:p>
            <a:pPr marL="2809875" lvl="3" indent="-6937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Filter outliers in Cycle </a:t>
            </a: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Time (&gt; 60days)</a:t>
            </a:r>
          </a:p>
          <a:p>
            <a:pPr marL="2759075" lvl="2" indent="-642938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Create training and test data sets (split data randomly)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Fit Boosted Decision Tree model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to training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  <a:p>
            <a:pPr marL="2747963" lvl="5" indent="-673100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Sequence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 simple trees where each successive tree is built for the residuals of the preceding tree.</a:t>
            </a:r>
          </a:p>
          <a:p>
            <a:pPr marL="2747963" lvl="8" indent="-673100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Adjustable parameters: </a:t>
            </a: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	number of trees (N)</a:t>
            </a: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depth of each level (d)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074863" lvl="8" indent="0" algn="l" defTabSz="914400" rtl="0" latinLnBrk="1" hangingPunct="0"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shrinkage factor between levels (</a:t>
            </a:r>
            <a:r>
              <a:rPr lang="en-US" sz="36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Cycle through range of parameters to identify best model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N: 100, 500, 1000, 2000, 4000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d: 4</a:t>
            </a:r>
          </a:p>
          <a:p>
            <a:pPr marL="2747963" lvl="3" indent="-627063" algn="l" defTabSz="914400" rtl="0" latinLnBrk="1" hangingPunct="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 0.001, 0.005, </a:t>
            </a:r>
            <a:r>
              <a:rPr lang="pt-BR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0.01</a:t>
            </a:r>
            <a:r>
              <a:rPr lang="pt-BR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0.1, 0.2, </a:t>
            </a:r>
            <a:r>
              <a:rPr lang="pt-BR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0.3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Calculate mean square error (MSE) for training and test sets</a:t>
            </a:r>
          </a:p>
          <a:p>
            <a:pPr marL="928688" lvl="1" indent="858838" algn="l" defTabSz="914400" rtl="0" latinLnBrk="1" hangingPunct="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Repeat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all Cycle Times</a:t>
            </a:r>
          </a:p>
        </p:txBody>
      </p:sp>
    </p:spTree>
    <p:extLst>
      <p:ext uri="{BB962C8B-B14F-4D97-AF65-F5344CB8AC3E}">
        <p14:creationId xmlns:p14="http://schemas.microsoft.com/office/powerpoint/2010/main" val="641534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51" y="0"/>
            <a:ext cx="21336000" cy="1471961"/>
          </a:xfrm>
        </p:spPr>
        <p:txBody>
          <a:bodyPr anchor="ctr"/>
          <a:lstStyle/>
          <a:p>
            <a:pPr lvl="0">
              <a:lnSpc>
                <a:spcPct val="120000"/>
              </a:lnSpc>
              <a:buClr>
                <a:srgbClr val="385998"/>
              </a:buClr>
              <a:buSzPct val="100000"/>
            </a:pPr>
            <a:r>
              <a:rPr lang="en-US" sz="8000" dirty="0"/>
              <a:t>Modeling Cycle Times</a:t>
            </a:r>
            <a:endParaRPr lang="en-US" sz="8000" b="0" dirty="0">
              <a:solidFill>
                <a:srgbClr val="53585F"/>
              </a:solidFill>
              <a:latin typeface="FreightSansLFPro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49643" y="1879043"/>
            <a:ext cx="268941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Responses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52926" y="8409612"/>
            <a:ext cx="2689412" cy="609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r" defTabSz="4572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701758" y="3871942"/>
            <a:ext cx="914774" cy="9684738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13436962" y="-4397819"/>
            <a:ext cx="914774" cy="14687295"/>
          </a:xfrm>
          <a:prstGeom prst="leftBrac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532" y="3403216"/>
            <a:ext cx="17621465" cy="101534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477840" y="6242865"/>
            <a:ext cx="2716285" cy="5416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Vista Sans OT Medium"/>
              </a:rPr>
              <a:t>Different predictors used for each response.</a:t>
            </a: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  <a:p>
            <a:pPr marL="0" marR="0" indent="0" algn="l" defTabSz="457200" rtl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Use more data as it becomes available for the later cycle times.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charset="0"/>
              <a:ea typeface="Arial" charset="0"/>
              <a:cs typeface="Arial" charset="0"/>
              <a:sym typeface="Vista Sans O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109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fb_them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Arial" charset="0"/>
            <a:ea typeface="Arial" charset="0"/>
            <a:cs typeface="Arial" charset="0"/>
            <a:sym typeface="Vista Sans OT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1_FB_template" id="{1C7A83C9-FC11-7E43-98E8-31BF250B2F31}" vid="{B1A1435F-0E7B-A44E-9BD3-42206FDF9AEF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1_FB_template</Template>
  <TotalTime>13380</TotalTime>
  <Words>668</Words>
  <Application>Microsoft Macintosh PowerPoint</Application>
  <PresentationFormat>Custom</PresentationFormat>
  <Paragraphs>118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Cambria Math</vt:lpstr>
      <vt:lpstr>FreightSansLFPro</vt:lpstr>
      <vt:lpstr>FreightSansLFPro Med</vt:lpstr>
      <vt:lpstr>FreightSansLFPro SmBd</vt:lpstr>
      <vt:lpstr>FreightSansLFPro-Semibold</vt:lpstr>
      <vt:lpstr>Gill Sans</vt:lpstr>
      <vt:lpstr>Helvetica</vt:lpstr>
      <vt:lpstr>Lucida Grande</vt:lpstr>
      <vt:lpstr>ＭＳ Ｐゴシック</vt:lpstr>
      <vt:lpstr>Symbol</vt:lpstr>
      <vt:lpstr>Vista Sans OT Medium</vt:lpstr>
      <vt:lpstr>Arial</vt:lpstr>
      <vt:lpstr>fb_theme</vt:lpstr>
      <vt:lpstr>Estimated Payment Date</vt:lpstr>
      <vt:lpstr>Outline</vt:lpstr>
      <vt:lpstr>Invoice Payment</vt:lpstr>
      <vt:lpstr>Forecasting Future Payment Date</vt:lpstr>
      <vt:lpstr>Forecasting Future Payment Date</vt:lpstr>
      <vt:lpstr>Modeling Cycle Times</vt:lpstr>
      <vt:lpstr>Modeling Cycle Times</vt:lpstr>
      <vt:lpstr>Modeling Cycle Times</vt:lpstr>
      <vt:lpstr>Modeling Cycle Times</vt:lpstr>
      <vt:lpstr>Modeling Cycle Times</vt:lpstr>
      <vt:lpstr>Modeling Cycle Times</vt:lpstr>
      <vt:lpstr>Modeling Cycle Times</vt:lpstr>
      <vt:lpstr>Populating Estimated Payment Date</vt:lpstr>
      <vt:lpstr>Populating Estimated Payment Date</vt:lpstr>
      <vt:lpstr>PowerPoint Presentation</vt:lpstr>
      <vt:lpstr>Decision Tree background</vt:lpstr>
      <vt:lpstr>Decision Tree background</vt:lpstr>
      <vt:lpstr>Decision Tree background</vt:lpstr>
      <vt:lpstr>Decision Tree background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2016-07-19T04:19:56Z</dcterms:created>
  <dcterms:modified xsi:type="dcterms:W3CDTF">2016-07-28T16:38:34Z</dcterms:modified>
</cp:coreProperties>
</file>